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503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586" r:id="rId22"/>
    <p:sldId id="504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Характеристики на изображение" id="{832A6238-5E07-46CF-9DD1-500F668F4BB9}">
          <p14:sldIdLst>
            <p14:sldId id="587"/>
            <p14:sldId id="588"/>
          </p14:sldIdLst>
        </p14:section>
        <p14:section name="͏Редактиране на изображение" id="{18DDC2CB-5B4A-4C70-9CBC-B92CAB113D75}">
          <p14:sldIdLst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00"/>
    <a:srgbClr val="080808"/>
    <a:srgbClr val="FF00FF"/>
    <a:srgbClr val="00FFFF"/>
    <a:srgbClr val="FFFFFF"/>
    <a:srgbClr val="EA9100"/>
    <a:srgbClr val="0000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2" autoAdjust="0"/>
    <p:restoredTop sz="93469" autoAdjust="0"/>
  </p:normalViewPr>
  <p:slideViewPr>
    <p:cSldViewPr showGuides="1">
      <p:cViewPr varScale="1">
        <p:scale>
          <a:sx n="103" d="100"/>
          <a:sy n="103" d="100"/>
        </p:scale>
        <p:origin x="176" y="43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15.07.24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32608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87705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0411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2160395"/>
          </a:xfrm>
        </p:spPr>
        <p:txBody>
          <a:bodyPr>
            <a:normAutofit/>
          </a:bodyPr>
          <a:lstStyle/>
          <a:p>
            <a:r>
              <a:rPr lang="ru-RU" dirty="0"/>
              <a:t>Инструменти за редакция на графично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159000"/>
            <a:ext cx="2002460" cy="898099"/>
          </a:xfrm>
          <a:prstGeom prst="rect">
            <a:avLst/>
          </a:prstGeom>
        </p:spPr>
      </p:pic>
      <p:pic>
        <p:nvPicPr>
          <p:cNvPr id="1030" name="Picture 6" descr="Photoshop alternatives: The 9 best free photo editors in 2024 | Zapier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" b="828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9135000" cy="5528766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Основните опции са: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Straightening</a:t>
            </a:r>
            <a:r>
              <a:rPr lang="en-US" dirty="0"/>
              <a:t> (</a:t>
            </a:r>
            <a:r>
              <a:rPr lang="bg-BG" b="1" dirty="0"/>
              <a:t>Изправяне</a:t>
            </a:r>
            <a:r>
              <a:rPr lang="en-US" dirty="0"/>
              <a:t>)</a:t>
            </a:r>
            <a:r>
              <a:rPr lang="bg-BG" dirty="0"/>
              <a:t> – </a:t>
            </a:r>
            <a:r>
              <a:rPr lang="bg-BG" b="1" dirty="0"/>
              <a:t>изправяне</a:t>
            </a:r>
            <a:r>
              <a:rPr lang="bg-BG" dirty="0"/>
              <a:t> на изображението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Rotate</a:t>
            </a:r>
            <a:r>
              <a:rPr lang="en-US" dirty="0"/>
              <a:t> (</a:t>
            </a:r>
            <a:r>
              <a:rPr lang="bg-BG" b="1" dirty="0"/>
              <a:t>Завъртане</a:t>
            </a:r>
            <a:r>
              <a:rPr lang="en-US" dirty="0"/>
              <a:t>)</a:t>
            </a:r>
            <a:r>
              <a:rPr lang="bg-BG" dirty="0"/>
              <a:t> – </a:t>
            </a:r>
            <a:r>
              <a:rPr lang="bg-BG" b="1" dirty="0"/>
              <a:t>завъртане</a:t>
            </a:r>
            <a:r>
              <a:rPr lang="bg-BG" dirty="0"/>
              <a:t> на изображението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Flip</a:t>
            </a:r>
            <a:r>
              <a:rPr lang="en-US" dirty="0"/>
              <a:t> (</a:t>
            </a:r>
            <a:r>
              <a:rPr lang="bg-BG" b="1" dirty="0"/>
              <a:t>Обръщане</a:t>
            </a:r>
            <a:r>
              <a:rPr lang="en-US" dirty="0"/>
              <a:t>)</a:t>
            </a:r>
            <a:r>
              <a:rPr lang="bg-BG" dirty="0"/>
              <a:t> – </a:t>
            </a:r>
            <a:r>
              <a:rPr lang="bg-BG" b="1" dirty="0"/>
              <a:t>огледално обръщане </a:t>
            </a:r>
            <a:r>
              <a:rPr lang="bg-BG" dirty="0"/>
              <a:t>на изображението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Aspect ratio </a:t>
            </a:r>
            <a:r>
              <a:rPr lang="en-US" dirty="0"/>
              <a:t>(</a:t>
            </a:r>
            <a:r>
              <a:rPr lang="bg-BG" b="1" dirty="0"/>
              <a:t>Съотношение</a:t>
            </a:r>
            <a:r>
              <a:rPr lang="en-US" dirty="0"/>
              <a:t>)</a:t>
            </a:r>
            <a:r>
              <a:rPr lang="bg-BG" dirty="0"/>
              <a:t> – промяна на </a:t>
            </a:r>
            <a:r>
              <a:rPr lang="bg-BG" b="1" dirty="0"/>
              <a:t>съотношението</a:t>
            </a:r>
            <a:r>
              <a:rPr lang="bg-BG" dirty="0"/>
              <a:t> между </a:t>
            </a:r>
            <a:r>
              <a:rPr lang="bg-BG" b="1" dirty="0"/>
              <a:t>широчина</a:t>
            </a:r>
            <a:r>
              <a:rPr lang="bg-BG" dirty="0"/>
              <a:t> и </a:t>
            </a:r>
            <a:r>
              <a:rPr lang="bg-BG" b="1" dirty="0"/>
              <a:t>височина</a:t>
            </a:r>
            <a:r>
              <a:rPr lang="bg-BG" dirty="0"/>
              <a:t> на изображението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Изрязване</a:t>
            </a:r>
            <a:r>
              <a:rPr lang="bg-BG" dirty="0"/>
              <a:t> – извършва се с </a:t>
            </a:r>
            <a:r>
              <a:rPr lang="bg-BG" b="1" dirty="0"/>
              <a:t>четирите маркера</a:t>
            </a:r>
            <a:r>
              <a:rPr lang="bg-BG" dirty="0"/>
              <a:t>, с които се променя неговата височина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Опции в </a:t>
            </a:r>
            <a:r>
              <a:rPr lang="en-US" dirty="0"/>
              <a:t>Crop &amp; rotate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8237" b="1020"/>
          <a:stretch/>
        </p:blipFill>
        <p:spPr>
          <a:xfrm>
            <a:off x="9134619" y="1196125"/>
            <a:ext cx="2946381" cy="557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246000" y="2034000"/>
            <a:ext cx="2700000" cy="72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246000" y="2754000"/>
            <a:ext cx="1350000" cy="63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99487" y="2754000"/>
            <a:ext cx="1350000" cy="63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246000" y="3378050"/>
            <a:ext cx="2700000" cy="59095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291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&amp; rotate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270" y="1208723"/>
            <a:ext cx="9213460" cy="55502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98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22" y="1269000"/>
            <a:ext cx="8913356" cy="54102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1911000" y="5328498"/>
            <a:ext cx="4545000" cy="1070502"/>
          </a:xfrm>
          <a:prstGeom prst="wedgeRoundRectCallout">
            <a:avLst>
              <a:gd name="adj1" fmla="val -19706"/>
              <a:gd name="adj2" fmla="val 346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раздела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добавяте различни филтри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629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95598" cy="5528766"/>
          </a:xfrm>
        </p:spPr>
        <p:txBody>
          <a:bodyPr anchor="t" anchorCtr="0"/>
          <a:lstStyle/>
          <a:p>
            <a:r>
              <a:rPr lang="bg-BG" dirty="0"/>
              <a:t>Основните опции са: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Filter intensity </a:t>
            </a:r>
            <a:r>
              <a:rPr lang="en-US" dirty="0"/>
              <a:t>(</a:t>
            </a:r>
            <a:r>
              <a:rPr lang="bg-BG" b="1" dirty="0"/>
              <a:t>Интензивност на филтъра</a:t>
            </a:r>
            <a:r>
              <a:rPr lang="en-US" dirty="0"/>
              <a:t>) – </a:t>
            </a:r>
            <a:r>
              <a:rPr lang="bg-BG" b="1" dirty="0"/>
              <a:t>увеличава</a:t>
            </a:r>
            <a:r>
              <a:rPr lang="bg-BG" dirty="0"/>
              <a:t> или </a:t>
            </a:r>
            <a:r>
              <a:rPr lang="bg-BG" b="1" dirty="0"/>
              <a:t>намалява</a:t>
            </a:r>
            <a:r>
              <a:rPr lang="bg-BG" dirty="0"/>
              <a:t> </a:t>
            </a:r>
            <a:r>
              <a:rPr lang="bg-BG" b="1" dirty="0"/>
              <a:t>силата</a:t>
            </a:r>
            <a:r>
              <a:rPr lang="bg-BG" dirty="0"/>
              <a:t> на филтъра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Choose a filter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Избиране на филтър</a:t>
            </a:r>
            <a:r>
              <a:rPr lang="bg-BG" dirty="0"/>
              <a:t>)</a:t>
            </a:r>
            <a:r>
              <a:rPr lang="en-US" dirty="0"/>
              <a:t> –</a:t>
            </a:r>
            <a:r>
              <a:rPr lang="bg-BG" dirty="0"/>
              <a:t> избор на </a:t>
            </a:r>
            <a:r>
              <a:rPr lang="bg-BG" b="1" dirty="0"/>
              <a:t>обработени модели </a:t>
            </a:r>
            <a:r>
              <a:rPr lang="bg-BG" dirty="0"/>
              <a:t>на изображението</a:t>
            </a:r>
            <a:r>
              <a:rPr lang="en-US" dirty="0"/>
              <a:t> 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Опции във </a:t>
            </a:r>
            <a:r>
              <a:rPr lang="en-US" dirty="0"/>
              <a:t>Filters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175"/>
          <a:stretch/>
        </p:blipFill>
        <p:spPr>
          <a:xfrm>
            <a:off x="8706000" y="1257216"/>
            <a:ext cx="2836678" cy="54102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8774339" y="2349000"/>
            <a:ext cx="2700000" cy="67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774339" y="3024000"/>
            <a:ext cx="2700000" cy="306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632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  <a:r>
              <a:rPr lang="bg-BG" dirty="0"/>
              <a:t> – 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00" y="1224000"/>
            <a:ext cx="9135000" cy="55030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9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5" y="1254071"/>
            <a:ext cx="8745170" cy="5401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876000" y="5178189"/>
            <a:ext cx="6120000" cy="1336500"/>
          </a:xfrm>
          <a:prstGeom prst="wedgeRoundRectCallout">
            <a:avLst>
              <a:gd name="adj1" fmla="val -19706"/>
              <a:gd name="adj2" fmla="val 346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раздела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Adjustments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променяте различни характеристики на изображението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06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9201000" cy="5528766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Настройка за </a:t>
            </a:r>
            <a:r>
              <a:rPr lang="bg-BG" b="1" dirty="0"/>
              <a:t>светлина</a:t>
            </a:r>
            <a:r>
              <a:rPr lang="bg-BG" dirty="0"/>
              <a:t> – плъзгача </a:t>
            </a:r>
            <a:r>
              <a:rPr lang="en-US" b="1" dirty="0">
                <a:solidFill>
                  <a:schemeClr val="bg1"/>
                </a:solidFill>
              </a:rPr>
              <a:t>Light</a:t>
            </a:r>
            <a:r>
              <a:rPr lang="en-US" dirty="0"/>
              <a:t> (</a:t>
            </a:r>
            <a:r>
              <a:rPr lang="bg-BG" b="1" dirty="0"/>
              <a:t>Светлина</a:t>
            </a:r>
            <a:r>
              <a:rPr lang="en-US" dirty="0"/>
              <a:t>)</a:t>
            </a:r>
            <a:endParaRPr lang="bg-BG" dirty="0"/>
          </a:p>
          <a:p>
            <a:r>
              <a:rPr lang="bg-BG" b="1" dirty="0"/>
              <a:t>Основни характеристика </a:t>
            </a:r>
            <a:r>
              <a:rPr lang="bg-BG" dirty="0"/>
              <a:t>на </a:t>
            </a:r>
            <a:r>
              <a:rPr lang="en-US" b="1" dirty="0">
                <a:solidFill>
                  <a:schemeClr val="bg1"/>
                </a:solidFill>
              </a:rPr>
              <a:t>Light</a:t>
            </a:r>
            <a:r>
              <a:rPr lang="bg-BG" dirty="0"/>
              <a:t>:</a:t>
            </a:r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Contrast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bg-BG" b="1" dirty="0"/>
              <a:t>Контраст</a:t>
            </a:r>
            <a:r>
              <a:rPr lang="bg-BG" dirty="0"/>
              <a:t>) – </a:t>
            </a:r>
            <a:r>
              <a:rPr lang="bg-BG" b="1" dirty="0"/>
              <a:t>яркостта</a:t>
            </a:r>
            <a:r>
              <a:rPr lang="bg-BG" dirty="0"/>
              <a:t> на </a:t>
            </a:r>
            <a:r>
              <a:rPr lang="bg-BG" b="1" dirty="0"/>
              <a:t>две съседни части</a:t>
            </a:r>
            <a:r>
              <a:rPr lang="bg-BG" dirty="0"/>
              <a:t> на изображението в </a:t>
            </a:r>
            <a:r>
              <a:rPr lang="bg-BG" b="1" dirty="0"/>
              <a:t>различни цветове</a:t>
            </a:r>
            <a:endParaRPr lang="en-US" b="1" dirty="0"/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Exposure</a:t>
            </a:r>
            <a:r>
              <a:rPr lang="bg-BG" dirty="0"/>
              <a:t> (</a:t>
            </a:r>
            <a:r>
              <a:rPr lang="bg-BG" b="1" dirty="0"/>
              <a:t>Експозиция</a:t>
            </a:r>
            <a:r>
              <a:rPr lang="bg-BG" dirty="0"/>
              <a:t>) – общо</a:t>
            </a:r>
            <a:r>
              <a:rPr lang="bg-BG" b="1" dirty="0"/>
              <a:t> количество светлина</a:t>
            </a:r>
            <a:r>
              <a:rPr lang="bg-BG" dirty="0"/>
              <a:t> на определена площ</a:t>
            </a:r>
            <a:endParaRPr lang="en-US" dirty="0"/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High-light</a:t>
            </a:r>
            <a:r>
              <a:rPr lang="bg-BG" dirty="0"/>
              <a:t> (</a:t>
            </a:r>
            <a:r>
              <a:rPr lang="bg-BG" b="1" dirty="0"/>
              <a:t>Висока осветеност</a:t>
            </a:r>
            <a:r>
              <a:rPr lang="bg-BG" dirty="0"/>
              <a:t>) – </a:t>
            </a:r>
            <a:r>
              <a:rPr lang="bg-BG" b="1" dirty="0"/>
              <a:t>най-светлата част </a:t>
            </a:r>
            <a:r>
              <a:rPr lang="bg-BG" dirty="0"/>
              <a:t>на изображението</a:t>
            </a:r>
            <a:endParaRPr lang="en-US" dirty="0"/>
          </a:p>
          <a:p>
            <a:pPr lvl="1"/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Shadow</a:t>
            </a:r>
            <a:r>
              <a:rPr lang="bg-BG" dirty="0"/>
              <a:t> (</a:t>
            </a:r>
            <a:r>
              <a:rPr lang="bg-BG" b="1" dirty="0"/>
              <a:t>Сянка</a:t>
            </a:r>
            <a:r>
              <a:rPr lang="bg-BG" dirty="0"/>
              <a:t>) – </a:t>
            </a:r>
            <a:r>
              <a:rPr lang="bg-BG" b="1" dirty="0"/>
              <a:t>тъмните части </a:t>
            </a:r>
            <a:r>
              <a:rPr lang="bg-BG" dirty="0"/>
              <a:t>на изображението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Adjustments</a:t>
            </a:r>
            <a:r>
              <a:rPr lang="bg-BG" dirty="0"/>
              <a:t> – </a:t>
            </a:r>
            <a:r>
              <a:rPr lang="en-US" dirty="0"/>
              <a:t>Light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010" t="5845" r="86"/>
          <a:stretch/>
        </p:blipFill>
        <p:spPr>
          <a:xfrm>
            <a:off x="9156000" y="1229039"/>
            <a:ext cx="2880000" cy="54958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246000" y="2979000"/>
            <a:ext cx="2700000" cy="67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246000" y="3654000"/>
            <a:ext cx="2700000" cy="76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246000" y="4419000"/>
            <a:ext cx="2700000" cy="67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246000" y="5094000"/>
            <a:ext cx="2700000" cy="738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85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908422" cy="5528766"/>
          </a:xfrm>
        </p:spPr>
        <p:txBody>
          <a:bodyPr/>
          <a:lstStyle/>
          <a:p>
            <a:r>
              <a:rPr lang="bg-BG" dirty="0"/>
              <a:t>Настройка за </a:t>
            </a:r>
            <a:r>
              <a:rPr lang="bg-BG" b="1" dirty="0"/>
              <a:t>цвят</a:t>
            </a:r>
            <a:r>
              <a:rPr lang="bg-BG" dirty="0"/>
              <a:t> – плъзгача </a:t>
            </a:r>
            <a:r>
              <a:rPr lang="en-US" b="1" dirty="0">
                <a:solidFill>
                  <a:schemeClr val="bg1"/>
                </a:solidFill>
              </a:rPr>
              <a:t>Color</a:t>
            </a:r>
            <a:r>
              <a:rPr lang="en-US" dirty="0"/>
              <a:t> (</a:t>
            </a:r>
            <a:r>
              <a:rPr lang="bg-BG" b="1" dirty="0"/>
              <a:t>Цвят</a:t>
            </a:r>
            <a:r>
              <a:rPr lang="en-US" dirty="0"/>
              <a:t>)</a:t>
            </a:r>
            <a:endParaRPr lang="bg-BG" dirty="0"/>
          </a:p>
          <a:p>
            <a:r>
              <a:rPr lang="bg-BG" b="1" dirty="0"/>
              <a:t>Основни характеристика </a:t>
            </a:r>
            <a:r>
              <a:rPr lang="bg-BG" dirty="0"/>
              <a:t>на </a:t>
            </a:r>
            <a:r>
              <a:rPr lang="en-US" b="1" dirty="0">
                <a:solidFill>
                  <a:schemeClr val="bg1"/>
                </a:solidFill>
              </a:rPr>
              <a:t>Color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Tint</a:t>
            </a:r>
            <a:r>
              <a:rPr lang="en-US" dirty="0"/>
              <a:t> (</a:t>
            </a:r>
            <a:r>
              <a:rPr lang="bg-BG" b="1" dirty="0"/>
              <a:t>Цветови отенък</a:t>
            </a:r>
            <a:r>
              <a:rPr lang="en-US" dirty="0"/>
              <a:t>) – </a:t>
            </a:r>
            <a:r>
              <a:rPr lang="ru-RU" dirty="0"/>
              <a:t>нюансът на цвета, който </a:t>
            </a:r>
            <a:r>
              <a:rPr lang="ru-RU" b="1" dirty="0"/>
              <a:t>добавя</a:t>
            </a:r>
            <a:r>
              <a:rPr lang="ru-RU" dirty="0"/>
              <a:t> или </a:t>
            </a:r>
            <a:r>
              <a:rPr lang="ru-RU" b="1" dirty="0"/>
              <a:t>премахва</a:t>
            </a:r>
            <a:r>
              <a:rPr lang="ru-RU" dirty="0"/>
              <a:t> зелен и пурпурен оттенък от изображението</a:t>
            </a:r>
            <a:endParaRPr lang="en-US" dirty="0"/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Warmth</a:t>
            </a:r>
            <a:r>
              <a:rPr lang="bg-BG" dirty="0"/>
              <a:t> (</a:t>
            </a:r>
            <a:r>
              <a:rPr lang="bg-BG" b="1" dirty="0"/>
              <a:t>Топлина</a:t>
            </a:r>
            <a:r>
              <a:rPr lang="bg-BG" dirty="0"/>
              <a:t>)</a:t>
            </a:r>
            <a:r>
              <a:rPr lang="en-US" dirty="0"/>
              <a:t> – </a:t>
            </a:r>
            <a:r>
              <a:rPr lang="ru-RU" b="1" dirty="0"/>
              <a:t>температурата</a:t>
            </a:r>
            <a:r>
              <a:rPr lang="ru-RU" dirty="0"/>
              <a:t> на </a:t>
            </a:r>
            <a:r>
              <a:rPr lang="ru-RU" b="1" dirty="0"/>
              <a:t>цветовете</a:t>
            </a:r>
            <a:r>
              <a:rPr lang="ru-RU" dirty="0"/>
              <a:t> в изображението, която варира от </a:t>
            </a:r>
            <a:r>
              <a:rPr lang="ru-RU" b="1" dirty="0"/>
              <a:t>по-топли</a:t>
            </a:r>
            <a:r>
              <a:rPr lang="ru-RU" dirty="0"/>
              <a:t> до </a:t>
            </a:r>
            <a:r>
              <a:rPr lang="ru-RU" b="1" dirty="0"/>
              <a:t>по-студени</a:t>
            </a:r>
            <a:r>
              <a:rPr lang="ru-RU" dirty="0"/>
              <a:t> оттенъци</a:t>
            </a:r>
          </a:p>
          <a:p>
            <a:pPr lvl="1"/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Adjustments</a:t>
            </a:r>
            <a:r>
              <a:rPr lang="bg-BG" dirty="0"/>
              <a:t> – </a:t>
            </a:r>
            <a:r>
              <a:rPr lang="en-US" dirty="0"/>
              <a:t>Color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8438"/>
          <a:stretch/>
        </p:blipFill>
        <p:spPr>
          <a:xfrm>
            <a:off x="9211819" y="1254071"/>
            <a:ext cx="2795629" cy="54708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9259633" y="3159000"/>
            <a:ext cx="2700000" cy="675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259633" y="3837974"/>
            <a:ext cx="2700000" cy="716025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007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1000" y="1196125"/>
            <a:ext cx="6833514" cy="5067875"/>
          </a:xfrm>
        </p:spPr>
        <p:txBody>
          <a:bodyPr anchor="ctr" anchorCtr="0"/>
          <a:lstStyle/>
          <a:p>
            <a:r>
              <a:rPr lang="bg-BG" dirty="0"/>
              <a:t>С плъзгача: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Clarity</a:t>
            </a:r>
            <a:r>
              <a:rPr lang="en-US" dirty="0"/>
              <a:t> </a:t>
            </a:r>
            <a:r>
              <a:rPr lang="bg-BG" dirty="0"/>
              <a:t>(Яснота) се </a:t>
            </a:r>
            <a:r>
              <a:rPr lang="bg-BG" b="1" dirty="0"/>
              <a:t>регулира</a:t>
            </a:r>
            <a:r>
              <a:rPr lang="bg-BG" dirty="0"/>
              <a:t> </a:t>
            </a:r>
            <a:r>
              <a:rPr lang="bg-BG" b="1" dirty="0"/>
              <a:t>яснотата</a:t>
            </a:r>
            <a:r>
              <a:rPr lang="bg-BG" dirty="0"/>
              <a:t> на изображението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Vignette</a:t>
            </a:r>
            <a:r>
              <a:rPr lang="en-US" dirty="0"/>
              <a:t> </a:t>
            </a:r>
            <a:r>
              <a:rPr lang="bg-BG" dirty="0"/>
              <a:t>се </a:t>
            </a:r>
            <a:r>
              <a:rPr lang="bg-BG" b="1" dirty="0"/>
              <a:t>затъмнява осветеността</a:t>
            </a:r>
            <a:r>
              <a:rPr lang="bg-BG" dirty="0"/>
              <a:t> в </a:t>
            </a:r>
            <a:r>
              <a:rPr lang="bg-BG" b="1" dirty="0"/>
              <a:t>ъглите</a:t>
            </a:r>
            <a:r>
              <a:rPr lang="bg-BG" dirty="0"/>
              <a:t> на изображението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Adjustments</a:t>
            </a:r>
            <a:r>
              <a:rPr lang="bg-BG" dirty="0"/>
              <a:t> – </a:t>
            </a:r>
            <a:r>
              <a:rPr lang="en-US" dirty="0"/>
              <a:t>Vignette </a:t>
            </a:r>
            <a:r>
              <a:rPr lang="bg-BG" dirty="0"/>
              <a:t>и </a:t>
            </a:r>
            <a:r>
              <a:rPr lang="en-US" dirty="0"/>
              <a:t>Clarity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8525" t="35282" b="6"/>
          <a:stretch/>
        </p:blipFill>
        <p:spPr>
          <a:xfrm>
            <a:off x="7401000" y="1498865"/>
            <a:ext cx="3870000" cy="49142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7491000" y="1584000"/>
            <a:ext cx="3554999" cy="99000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491825" y="2574000"/>
            <a:ext cx="3554999" cy="1075135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975598" cy="5528766"/>
          </a:xfrm>
        </p:spPr>
        <p:txBody>
          <a:bodyPr/>
          <a:lstStyle/>
          <a:p>
            <a:r>
              <a:rPr lang="bg-BG" dirty="0"/>
              <a:t>Често при правене на снимки с </a:t>
            </a:r>
            <a:r>
              <a:rPr lang="bg-BG" b="1" dirty="0"/>
              <a:t>фотоапарат</a:t>
            </a:r>
            <a:r>
              <a:rPr lang="bg-BG" dirty="0"/>
              <a:t> със </a:t>
            </a:r>
            <a:r>
              <a:rPr lang="bg-BG" b="1" dirty="0"/>
              <a:t>светкавица</a:t>
            </a:r>
            <a:r>
              <a:rPr lang="bg-BG" dirty="0"/>
              <a:t> </a:t>
            </a:r>
            <a:r>
              <a:rPr lang="bg-BG" b="1" dirty="0"/>
              <a:t>очите</a:t>
            </a:r>
            <a:r>
              <a:rPr lang="bg-BG" dirty="0"/>
              <a:t> на хората </a:t>
            </a:r>
            <a:r>
              <a:rPr lang="bg-BG" b="1" dirty="0"/>
              <a:t>светят</a:t>
            </a:r>
            <a:r>
              <a:rPr lang="bg-BG" dirty="0"/>
              <a:t> в </a:t>
            </a:r>
            <a:r>
              <a:rPr lang="bg-BG" b="1" dirty="0"/>
              <a:t>червено</a:t>
            </a:r>
            <a:endParaRPr lang="en-US" b="1" dirty="0"/>
          </a:p>
          <a:p>
            <a:r>
              <a:rPr lang="bg-BG" dirty="0"/>
              <a:t>Това може да се премахне с </a:t>
            </a:r>
            <a:r>
              <a:rPr lang="bg-BG" b="1" dirty="0"/>
              <a:t>бутона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Red eye</a:t>
            </a:r>
            <a:r>
              <a:rPr lang="en-US" dirty="0"/>
              <a:t>] (</a:t>
            </a:r>
            <a:r>
              <a:rPr lang="bg-BG" b="1" dirty="0"/>
              <a:t>червени очи</a:t>
            </a:r>
            <a:r>
              <a:rPr lang="en-US" dirty="0"/>
              <a:t>)</a:t>
            </a:r>
            <a:r>
              <a:rPr lang="bg-BG" dirty="0"/>
              <a:t>, като щракнете върху местата с "</a:t>
            </a:r>
            <a:r>
              <a:rPr lang="bg-BG" b="1" dirty="0"/>
              <a:t>червени очи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Настройки в </a:t>
            </a:r>
            <a:r>
              <a:rPr lang="en-US" dirty="0"/>
              <a:t>Adjustments</a:t>
            </a:r>
            <a:r>
              <a:rPr lang="bg-BG" dirty="0"/>
              <a:t> – </a:t>
            </a:r>
            <a:r>
              <a:rPr lang="en-US" dirty="0"/>
              <a:t>Red eye</a:t>
            </a:r>
          </a:p>
        </p:txBody>
      </p:sp>
      <p:pic>
        <p:nvPicPr>
          <p:cNvPr id="1026" name="Picture 2" descr="PhotoRED: Know the Glow and Check for Normal Fundal Reflex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00" y="1314000"/>
            <a:ext cx="2925000" cy="228515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525" t="63068" b="6"/>
          <a:stretch/>
        </p:blipFill>
        <p:spPr>
          <a:xfrm>
            <a:off x="8146956" y="4093560"/>
            <a:ext cx="3529044" cy="25570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28" name="Picture 4" descr="How to Remove Red-Eye in Photosho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6"/>
          <a:stretch/>
        </p:blipFill>
        <p:spPr bwMode="auto">
          <a:xfrm>
            <a:off x="921000" y="4959000"/>
            <a:ext cx="6379210" cy="169165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8301001" y="4296975"/>
            <a:ext cx="3150000" cy="662026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38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679234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Характеристики</a:t>
            </a:r>
            <a:r>
              <a:rPr lang="bg-BG" dirty="0"/>
              <a:t> на изображение</a:t>
            </a:r>
          </a:p>
          <a:p>
            <a:r>
              <a:rPr lang="bg-BG" dirty="0"/>
              <a:t>͏</a:t>
            </a:r>
            <a:r>
              <a:rPr lang="bg-BG" b="1" dirty="0"/>
              <a:t>Редактиране</a:t>
            </a:r>
            <a:r>
              <a:rPr lang="bg-BG" dirty="0"/>
              <a:t> на изображение</a:t>
            </a:r>
          </a:p>
          <a:p>
            <a:endParaRPr lang="bg-BG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Adjustments – </a:t>
            </a:r>
            <a:r>
              <a:rPr lang="bg-BG" dirty="0"/>
              <a:t>видео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0" y="1235831"/>
            <a:ext cx="9168460" cy="55231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596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41000" y="1504870"/>
            <a:ext cx="11040744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Яркост</a:t>
            </a:r>
            <a:r>
              <a:rPr lang="ru-RU" sz="2800" b="1" dirty="0">
                <a:solidFill>
                  <a:schemeClr val="bg2"/>
                </a:solidFill>
              </a:rPr>
              <a:t> – силата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светене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елементите</a:t>
            </a:r>
            <a:r>
              <a:rPr lang="ru-RU" sz="2800" dirty="0">
                <a:solidFill>
                  <a:schemeClr val="bg2"/>
                </a:solidFill>
              </a:rPr>
              <a:t> на 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Контраст</a:t>
            </a:r>
            <a:r>
              <a:rPr lang="ru-RU" sz="2800" b="1" dirty="0">
                <a:solidFill>
                  <a:schemeClr val="bg2"/>
                </a:solidFill>
              </a:rPr>
              <a:t> – разликата</a:t>
            </a:r>
            <a:r>
              <a:rPr lang="ru-RU" sz="2800" dirty="0">
                <a:solidFill>
                  <a:schemeClr val="bg2"/>
                </a:solidFill>
              </a:rPr>
              <a:t> между </a:t>
            </a:r>
            <a:r>
              <a:rPr lang="ru-RU" sz="2800" b="1" dirty="0">
                <a:solidFill>
                  <a:schemeClr val="bg2"/>
                </a:solidFill>
              </a:rPr>
              <a:t>осветеността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оцветеността</a:t>
            </a:r>
            <a:r>
              <a:rPr lang="ru-RU" sz="2800" dirty="0">
                <a:solidFill>
                  <a:schemeClr val="bg2"/>
                </a:solidFill>
              </a:rPr>
              <a:t> на отделни елементи на изображение</a:t>
            </a:r>
            <a:r>
              <a:rPr lang="ru-RU" sz="2800" b="1" dirty="0">
                <a:solidFill>
                  <a:schemeClr val="bg2"/>
                </a:solidFill>
              </a:rPr>
              <a:t>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Цветност</a:t>
            </a:r>
            <a:r>
              <a:rPr lang="ru-RU" sz="2800" b="1" dirty="0">
                <a:solidFill>
                  <a:schemeClr val="bg2"/>
                </a:solidFill>
              </a:rPr>
              <a:t> – степента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интензивност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чистота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цветовете</a:t>
            </a:r>
            <a:r>
              <a:rPr lang="ru-RU" sz="2800" dirty="0">
                <a:solidFill>
                  <a:schemeClr val="bg2"/>
                </a:solidFill>
              </a:rPr>
              <a:t> в 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Ориентация</a:t>
            </a:r>
            <a:r>
              <a:rPr lang="ru-RU" sz="2800" b="1" dirty="0">
                <a:solidFill>
                  <a:schemeClr val="bg2"/>
                </a:solidFill>
              </a:rPr>
              <a:t> – разположение</a:t>
            </a:r>
            <a:r>
              <a:rPr lang="ru-RU" sz="2800" dirty="0">
                <a:solidFill>
                  <a:schemeClr val="bg2"/>
                </a:solidFill>
              </a:rPr>
              <a:t> на изображението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части от графичните изображения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Характеристики на изображение</a:t>
            </a:r>
            <a:endParaRPr lang="en-US" dirty="0"/>
          </a:p>
        </p:txBody>
      </p:sp>
      <p:pic>
        <p:nvPicPr>
          <p:cNvPr id="2050" name="Picture 2" descr="Tập tin:Microsoft Photos Icon on Windows 10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400" y="1629000"/>
            <a:ext cx="2119200" cy="21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92000" cy="5528766"/>
          </a:xfrm>
        </p:spPr>
        <p:txBody>
          <a:bodyPr>
            <a:normAutofit/>
          </a:bodyPr>
          <a:lstStyle/>
          <a:p>
            <a:r>
              <a:rPr lang="bg-BG" sz="3200" dirty="0"/>
              <a:t>Основните </a:t>
            </a:r>
            <a:r>
              <a:rPr lang="bg-BG" sz="3200" b="1" dirty="0"/>
              <a:t>характеристики</a:t>
            </a:r>
            <a:r>
              <a:rPr lang="bg-BG" sz="3200" dirty="0"/>
              <a:t> на </a:t>
            </a:r>
            <a:r>
              <a:rPr lang="bg-BG" sz="3200" b="1" dirty="0"/>
              <a:t>изображението</a:t>
            </a:r>
            <a:r>
              <a:rPr lang="bg-BG" sz="3200" dirty="0"/>
              <a:t> са:</a:t>
            </a:r>
          </a:p>
          <a:p>
            <a:pPr lvl="1"/>
            <a:r>
              <a:rPr lang="bg-BG" sz="2800" dirty="0"/>
              <a:t>͏</a:t>
            </a:r>
            <a:r>
              <a:rPr lang="bg-BG" sz="2800" b="1" dirty="0">
                <a:solidFill>
                  <a:schemeClr val="bg1"/>
                </a:solidFill>
              </a:rPr>
              <a:t>Яркост</a:t>
            </a:r>
            <a:r>
              <a:rPr lang="bg-BG" sz="2800" dirty="0"/>
              <a:t> </a:t>
            </a:r>
            <a:r>
              <a:rPr lang="en-US" sz="2800" dirty="0"/>
              <a:t>(</a:t>
            </a:r>
            <a:r>
              <a:rPr lang="en-US" sz="2800" b="1" dirty="0"/>
              <a:t>Brightness</a:t>
            </a:r>
            <a:r>
              <a:rPr lang="en-US" sz="2800" dirty="0"/>
              <a:t>)</a:t>
            </a:r>
            <a:r>
              <a:rPr lang="bg-BG" sz="2800" dirty="0"/>
              <a:t> – </a:t>
            </a:r>
            <a:r>
              <a:rPr lang="bg-BG" sz="2800" b="1" dirty="0"/>
              <a:t>силата</a:t>
            </a:r>
            <a:r>
              <a:rPr lang="bg-BG" sz="2800" dirty="0"/>
              <a:t> на </a:t>
            </a:r>
            <a:r>
              <a:rPr lang="bg-BG" sz="2800" b="1" dirty="0"/>
              <a:t>светене</a:t>
            </a:r>
            <a:r>
              <a:rPr lang="bg-BG" sz="2800" dirty="0"/>
              <a:t> на елементите на изображението</a:t>
            </a:r>
            <a:endParaRPr lang="en-US" sz="2800" dirty="0"/>
          </a:p>
          <a:p>
            <a:pPr lvl="1"/>
            <a:r>
              <a:rPr lang="bg-BG" sz="2800" dirty="0"/>
              <a:t>͏</a:t>
            </a:r>
            <a:r>
              <a:rPr lang="bg-BG" sz="2800" b="1" dirty="0">
                <a:solidFill>
                  <a:schemeClr val="bg1"/>
                </a:solidFill>
              </a:rPr>
              <a:t>Контраст</a:t>
            </a:r>
            <a:r>
              <a:rPr lang="bg-BG" sz="2800" dirty="0"/>
              <a:t> (</a:t>
            </a:r>
            <a:r>
              <a:rPr lang="en-US" sz="2800" b="1" dirty="0"/>
              <a:t>Contrast</a:t>
            </a:r>
            <a:r>
              <a:rPr lang="bg-BG" sz="2800" dirty="0"/>
              <a:t>) – </a:t>
            </a:r>
            <a:r>
              <a:rPr lang="bg-BG" sz="2800" b="1" dirty="0"/>
              <a:t>разликата</a:t>
            </a:r>
            <a:r>
              <a:rPr lang="bg-BG" sz="2800" dirty="0"/>
              <a:t> между </a:t>
            </a:r>
            <a:r>
              <a:rPr lang="bg-BG" sz="2800" b="1" dirty="0"/>
              <a:t>осветеността</a:t>
            </a:r>
            <a:r>
              <a:rPr lang="bg-BG" sz="2800" dirty="0"/>
              <a:t> и </a:t>
            </a:r>
            <a:r>
              <a:rPr lang="bg-BG" sz="2800" b="1" dirty="0"/>
              <a:t>оцветеността</a:t>
            </a:r>
            <a:r>
              <a:rPr lang="bg-BG" sz="2800" dirty="0"/>
              <a:t> на отделни елементи на изображението</a:t>
            </a:r>
          </a:p>
          <a:p>
            <a:pPr lvl="1"/>
            <a:r>
              <a:rPr lang="bg-BG" sz="2800" dirty="0"/>
              <a:t>͏</a:t>
            </a:r>
            <a:r>
              <a:rPr lang="bg-BG" sz="2800" b="1" dirty="0">
                <a:solidFill>
                  <a:schemeClr val="bg1"/>
                </a:solidFill>
              </a:rPr>
              <a:t>Цветност</a:t>
            </a:r>
            <a:r>
              <a:rPr lang="bg-BG" sz="2800" dirty="0"/>
              <a:t> </a:t>
            </a:r>
            <a:r>
              <a:rPr lang="en-US" sz="2800" dirty="0"/>
              <a:t>(</a:t>
            </a:r>
            <a:r>
              <a:rPr lang="en-US" sz="2800" b="1" dirty="0"/>
              <a:t>Saturation</a:t>
            </a:r>
            <a:r>
              <a:rPr lang="en-US" sz="2800" dirty="0"/>
              <a:t>)</a:t>
            </a:r>
            <a:r>
              <a:rPr lang="bg-BG" sz="2800" dirty="0"/>
              <a:t> – </a:t>
            </a:r>
            <a:r>
              <a:rPr lang="ru-RU" sz="2800" b="1" dirty="0"/>
              <a:t>степента</a:t>
            </a:r>
            <a:r>
              <a:rPr lang="ru-RU" sz="2800" dirty="0"/>
              <a:t> на </a:t>
            </a:r>
            <a:r>
              <a:rPr lang="ru-RU" sz="2800" b="1" dirty="0"/>
              <a:t>интензивност</a:t>
            </a:r>
            <a:r>
              <a:rPr lang="ru-RU" sz="2800" dirty="0"/>
              <a:t> или </a:t>
            </a:r>
            <a:r>
              <a:rPr lang="ru-RU" sz="2800" b="1" dirty="0"/>
              <a:t>чистота</a:t>
            </a:r>
            <a:r>
              <a:rPr lang="ru-RU" sz="2800" dirty="0"/>
              <a:t> на </a:t>
            </a:r>
            <a:r>
              <a:rPr lang="ru-RU" sz="2800" b="1" dirty="0"/>
              <a:t>цветовете</a:t>
            </a:r>
            <a:r>
              <a:rPr lang="ru-RU" sz="2800" dirty="0"/>
              <a:t> в изображението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͏Характеристики на изображение</a:t>
            </a:r>
            <a:endParaRPr lang="en-US" dirty="0"/>
          </a:p>
        </p:txBody>
      </p:sp>
      <p:pic>
        <p:nvPicPr>
          <p:cNvPr id="3074" name="Picture 2" descr="Brightness - Free weath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5" y="4868977"/>
            <a:ext cx="1671690" cy="167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trast Accurate Lineal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07" y="5004000"/>
            <a:ext cx="1350000" cy="1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aturation Icons &amp; Symbo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00" y="4824000"/>
            <a:ext cx="1662520" cy="16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op 10 Best Small Dog Breeds | Nylabo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97" y="4194001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op 10 Best Small Dog Breeds | Nylabon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61" y="4194001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Top 10 Best Small Dog Breeds | Nylabone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61" y="4194001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Top 10 Best Small Dog Breeds | Nylabone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61" y="4194000"/>
            <a:ext cx="4180491" cy="25308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8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225916"/>
            <a:ext cx="10961783" cy="768084"/>
          </a:xfrm>
        </p:spPr>
        <p:txBody>
          <a:bodyPr/>
          <a:lstStyle/>
          <a:p>
            <a:r>
              <a:rPr lang="bg-BG" dirty="0"/>
              <a:t>͏Редактиране на изображение</a:t>
            </a:r>
            <a:endParaRPr lang="en-US" dirty="0"/>
          </a:p>
        </p:txBody>
      </p:sp>
      <p:pic>
        <p:nvPicPr>
          <p:cNvPr id="4098" name="Picture 2" descr="Edit Generic Outline 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00" y="1449000"/>
            <a:ext cx="2205000" cy="22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bg-BG" b="1" dirty="0"/>
              <a:t>ОС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Windows</a:t>
            </a:r>
            <a:r>
              <a:rPr lang="en-US" dirty="0"/>
              <a:t> </a:t>
            </a:r>
            <a:r>
              <a:rPr lang="bg-BG" dirty="0"/>
              <a:t>има</a:t>
            </a:r>
            <a:r>
              <a:rPr lang="en-US" dirty="0"/>
              <a:t> </a:t>
            </a:r>
            <a:r>
              <a:rPr lang="bg-BG" dirty="0"/>
              <a:t>вградено приложение за </a:t>
            </a:r>
            <a:r>
              <a:rPr lang="bg-BG" b="1" dirty="0"/>
              <a:t>преглед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изображения – </a:t>
            </a:r>
            <a:r>
              <a:rPr lang="en-US" b="1" dirty="0">
                <a:solidFill>
                  <a:schemeClr val="bg1"/>
                </a:solidFill>
              </a:rPr>
              <a:t>Photos</a:t>
            </a:r>
            <a:r>
              <a:rPr lang="en-US" dirty="0"/>
              <a:t> (</a:t>
            </a:r>
            <a:r>
              <a:rPr lang="bg-BG" b="1" dirty="0"/>
              <a:t>Снимки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То предлага различни опции за </a:t>
            </a:r>
            <a:r>
              <a:rPr lang="bg-BG" b="1" dirty="0"/>
              <a:t>рисуване</a:t>
            </a:r>
            <a:r>
              <a:rPr lang="bg-BG" dirty="0"/>
              <a:t>, </a:t>
            </a:r>
            <a:r>
              <a:rPr lang="bg-BG" b="1" dirty="0"/>
              <a:t>редактиране</a:t>
            </a:r>
            <a:r>
              <a:rPr lang="bg-BG" dirty="0"/>
              <a:t>,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слайдшоу</a:t>
            </a:r>
            <a:r>
              <a:rPr lang="bg-BG" dirty="0"/>
              <a:t> и </a:t>
            </a:r>
            <a:r>
              <a:rPr lang="bg-BG" b="1" dirty="0"/>
              <a:t>др</a:t>
            </a:r>
            <a:r>
              <a:rPr lang="bg-BG" dirty="0"/>
              <a:t>.</a:t>
            </a:r>
          </a:p>
          <a:p>
            <a:r>
              <a:rPr lang="bg-BG" dirty="0"/>
              <a:t>Изображенията по </a:t>
            </a:r>
            <a:r>
              <a:rPr lang="bg-BG" b="1" dirty="0"/>
              <a:t>подразбиране</a:t>
            </a:r>
            <a:r>
              <a:rPr lang="bg-BG" dirty="0"/>
              <a:t> се отварят в </a:t>
            </a:r>
            <a:r>
              <a:rPr lang="en-US" b="1" dirty="0"/>
              <a:t>Photos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͏Редактиране на изображение</a:t>
            </a:r>
            <a:endParaRPr lang="en-US" dirty="0"/>
          </a:p>
        </p:txBody>
      </p:sp>
      <p:pic>
        <p:nvPicPr>
          <p:cNvPr id="5122" name="Picture 2" descr="Colorful Windows 10 Icons: Photos app (agai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18" y="4493223"/>
            <a:ext cx="2025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58" y="4323536"/>
            <a:ext cx="4365000" cy="2364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80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00" y="1224000"/>
            <a:ext cx="9135000" cy="54949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00" y="1224000"/>
            <a:ext cx="9135000" cy="54949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͏Редактиране на изображение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3081000" y="2574000"/>
            <a:ext cx="3825000" cy="1215000"/>
          </a:xfrm>
          <a:prstGeom prst="wedgeRoundRectCallout">
            <a:avLst>
              <a:gd name="adj1" fmla="val 68292"/>
              <a:gd name="adj2" fmla="val -1033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падащото меню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 &amp; Create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671000" y="1584000"/>
            <a:ext cx="1350000" cy="40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311000" y="4554000"/>
            <a:ext cx="3960000" cy="990000"/>
          </a:xfrm>
          <a:prstGeom prst="wedgeRoundRectCallout">
            <a:avLst>
              <a:gd name="adj1" fmla="val -11835"/>
              <a:gd name="adj2" fmla="val -2227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това селектираме опцията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023622" y="2128744"/>
            <a:ext cx="2627377" cy="580256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7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͏Редактиране на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020"/>
          <a:stretch/>
        </p:blipFill>
        <p:spPr>
          <a:xfrm>
            <a:off x="1525576" y="1224000"/>
            <a:ext cx="9137924" cy="549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 bwMode="auto">
          <a:xfrm>
            <a:off x="7400999" y="4824000"/>
            <a:ext cx="4535737" cy="1467000"/>
          </a:xfrm>
          <a:prstGeom prst="wedgeRoundRectCallout">
            <a:avLst>
              <a:gd name="adj1" fmla="val -15853"/>
              <a:gd name="adj2" fmla="val 413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прозорец, в който има различни опции и раздели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2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&amp; rotate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020"/>
          <a:stretch/>
        </p:blipFill>
        <p:spPr>
          <a:xfrm>
            <a:off x="1525576" y="1224000"/>
            <a:ext cx="9137924" cy="549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2046000" y="3204000"/>
            <a:ext cx="5175000" cy="1530000"/>
          </a:xfrm>
          <a:prstGeom prst="wedgeRoundRectCallout">
            <a:avLst>
              <a:gd name="adj1" fmla="val -19284"/>
              <a:gd name="adj2" fmla="val -1165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раздела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Crop &amp; rotate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променяте ориентацията и размера на изображението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78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6088</TotalTime>
  <Words>820</Words>
  <Application>Microsoft Macintosh PowerPoint</Application>
  <PresentationFormat>Widescreen</PresentationFormat>
  <Paragraphs>112</Paragraphs>
  <Slides>23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SoftUni</vt:lpstr>
      <vt:lpstr>Инструменти за редакция на графично изображение</vt:lpstr>
      <vt:lpstr>Съдържание</vt:lpstr>
      <vt:lpstr>Характеристики на изображение</vt:lpstr>
      <vt:lpstr>͏Характеристики на изображение</vt:lpstr>
      <vt:lpstr>͏Редактиране на изображение</vt:lpstr>
      <vt:lpstr>͏Редактиране на изображение</vt:lpstr>
      <vt:lpstr>͏Редактиране на изображение</vt:lpstr>
      <vt:lpstr>͏Редактиране на изображение</vt:lpstr>
      <vt:lpstr>Crop &amp; rotate</vt:lpstr>
      <vt:lpstr>Опции в Crop &amp; rotate</vt:lpstr>
      <vt:lpstr>Crop &amp; rotate – видео</vt:lpstr>
      <vt:lpstr>Filters</vt:lpstr>
      <vt:lpstr>Опции във Filters</vt:lpstr>
      <vt:lpstr>Filters – видео</vt:lpstr>
      <vt:lpstr>Adjustments</vt:lpstr>
      <vt:lpstr>Настройки в Adjustments – Light </vt:lpstr>
      <vt:lpstr>Настройки в Adjustments – Color </vt:lpstr>
      <vt:lpstr>Настройки в Adjustments – Vignette и Clarity</vt:lpstr>
      <vt:lpstr>Настройки в Adjustments – Red eye</vt:lpstr>
      <vt:lpstr>Adjustments – видео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Инструменти за редакция на графично изображение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Александрина Ю. Механджийска</cp:lastModifiedBy>
  <cp:revision>1420</cp:revision>
  <dcterms:created xsi:type="dcterms:W3CDTF">2018-05-23T13:08:44Z</dcterms:created>
  <dcterms:modified xsi:type="dcterms:W3CDTF">2024-07-15T11:20:32Z</dcterms:modified>
  <cp:category/>
</cp:coreProperties>
</file>